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2" r:id="rId3"/>
    <p:sldId id="269" r:id="rId4"/>
    <p:sldId id="263" r:id="rId5"/>
    <p:sldId id="261" r:id="rId6"/>
    <p:sldId id="268" r:id="rId7"/>
    <p:sldId id="258" r:id="rId8"/>
    <p:sldId id="264" r:id="rId9"/>
    <p:sldId id="267" r:id="rId10"/>
    <p:sldId id="271" r:id="rId11"/>
    <p:sldId id="272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55" autoAdjust="0"/>
  </p:normalViewPr>
  <p:slideViewPr>
    <p:cSldViewPr>
      <p:cViewPr varScale="1">
        <p:scale>
          <a:sx n="95" d="100"/>
          <a:sy n="95" d="100"/>
        </p:scale>
        <p:origin x="845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CE0E0-7197-4D27-B0B1-731F1FA12C9F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DBD1-9F5E-49A8-B983-6A29A6BAD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849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DBD1-9F5E-49A8-B983-6A29A6BAD7F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321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DBD1-9F5E-49A8-B983-6A29A6BAD7F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097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DBD1-9F5E-49A8-B983-6A29A6BAD7F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596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DBD1-9F5E-49A8-B983-6A29A6BAD7F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765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DBD1-9F5E-49A8-B983-6A29A6BAD7F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231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DBD1-9F5E-49A8-B983-6A29A6BAD7F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038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DBD1-9F5E-49A8-B983-6A29A6BAD7F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681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DBD1-9F5E-49A8-B983-6A29A6BAD7F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8279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DBD1-9F5E-49A8-B983-6A29A6BAD7F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224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DBD1-9F5E-49A8-B983-6A29A6BAD7F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348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AC560-142A-41B5-9437-96C26211D0D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78A4-4364-4D1A-ADE4-B385F0857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935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AC560-142A-41B5-9437-96C26211D0D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78A4-4364-4D1A-ADE4-B385F0857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70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AC560-142A-41B5-9437-96C26211D0D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78A4-4364-4D1A-ADE4-B385F0857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725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AC560-142A-41B5-9437-96C26211D0D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78A4-4364-4D1A-ADE4-B385F0857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310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AC560-142A-41B5-9437-96C26211D0D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78A4-4364-4D1A-ADE4-B385F0857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350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AC560-142A-41B5-9437-96C26211D0D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78A4-4364-4D1A-ADE4-B385F0857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114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AC560-142A-41B5-9437-96C26211D0D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78A4-4364-4D1A-ADE4-B385F0857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82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AC560-142A-41B5-9437-96C26211D0D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78A4-4364-4D1A-ADE4-B385F0857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224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AC560-142A-41B5-9437-96C26211D0D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78A4-4364-4D1A-ADE4-B385F0857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03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AC560-142A-41B5-9437-96C26211D0D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78A4-4364-4D1A-ADE4-B385F0857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031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AC560-142A-41B5-9437-96C26211D0D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78A4-4364-4D1A-ADE4-B385F0857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087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AC560-142A-41B5-9437-96C26211D0D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F78A4-4364-4D1A-ADE4-B385F0857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304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p.wilcox@bristol.ac.uk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bindt.org/branches-and-committees/User-Groups/full-matrix-capture-fmc-user-group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6468" y="1275606"/>
            <a:ext cx="7505972" cy="1872208"/>
          </a:xfrm>
        </p:spPr>
        <p:txBody>
          <a:bodyPr>
            <a:noAutofit/>
          </a:bodyPr>
          <a:lstStyle/>
          <a:p>
            <a:pPr algn="l"/>
            <a:r>
              <a:rPr lang="en-GB" sz="2800" dirty="0">
                <a:solidFill>
                  <a:schemeClr val="tx1"/>
                </a:solidFill>
              </a:rPr>
              <a:t>FMC </a:t>
            </a:r>
            <a:r>
              <a:rPr lang="en-GB" sz="2800" dirty="0" smtClean="0">
                <a:solidFill>
                  <a:schemeClr val="tx1"/>
                </a:solidFill>
              </a:rPr>
              <a:t>data – How to create a common file format</a:t>
            </a:r>
          </a:p>
          <a:p>
            <a:pPr algn="l"/>
            <a:endParaRPr lang="en-GB" sz="2800" dirty="0">
              <a:solidFill>
                <a:schemeClr val="tx1"/>
              </a:solidFill>
            </a:endParaRPr>
          </a:p>
          <a:p>
            <a:pPr algn="l"/>
            <a:r>
              <a:rPr lang="en-GB" sz="1600" dirty="0" smtClean="0">
                <a:solidFill>
                  <a:schemeClr val="tx1"/>
                </a:solidFill>
              </a:rPr>
              <a:t>Tom Bertenshaw</a:t>
            </a:r>
          </a:p>
          <a:p>
            <a:pPr algn="l"/>
            <a:endParaRPr lang="en-GB" sz="1600" dirty="0" smtClean="0">
              <a:solidFill>
                <a:schemeClr val="tx1"/>
              </a:solidFill>
            </a:endParaRPr>
          </a:p>
          <a:p>
            <a:pPr algn="l"/>
            <a:endParaRPr lang="en-GB" sz="1600" dirty="0">
              <a:solidFill>
                <a:schemeClr val="tx1"/>
              </a:solidFill>
            </a:endParaRPr>
          </a:p>
          <a:p>
            <a:pPr algn="l"/>
            <a:r>
              <a:rPr lang="en-GB" sz="1600" dirty="0" smtClean="0">
                <a:solidFill>
                  <a:schemeClr val="tx1"/>
                </a:solidFill>
              </a:rPr>
              <a:t>BINDT </a:t>
            </a:r>
            <a:r>
              <a:rPr lang="en-GB" sz="1600" dirty="0">
                <a:solidFill>
                  <a:schemeClr val="tx1"/>
                </a:solidFill>
              </a:rPr>
              <a:t>FMC User </a:t>
            </a:r>
            <a:r>
              <a:rPr lang="en-GB" sz="1600" dirty="0" smtClean="0">
                <a:solidFill>
                  <a:schemeClr val="tx1"/>
                </a:solidFill>
              </a:rPr>
              <a:t>Group Chair</a:t>
            </a:r>
            <a:endParaRPr lang="en-GB" sz="1600" dirty="0">
              <a:solidFill>
                <a:schemeClr val="tx1"/>
              </a:solidFill>
            </a:endParaRPr>
          </a:p>
          <a:p>
            <a:pPr algn="l"/>
            <a:r>
              <a:rPr lang="en-GB" sz="1600" dirty="0" smtClean="0">
                <a:solidFill>
                  <a:schemeClr val="tx1"/>
                </a:solidFill>
              </a:rPr>
              <a:t>21/02/2020</a:t>
            </a:r>
          </a:p>
          <a:p>
            <a:pPr algn="l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844" y="51470"/>
            <a:ext cx="1576809" cy="79089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571750"/>
            <a:ext cx="2215133" cy="551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61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000" y="216000"/>
            <a:ext cx="6876280" cy="3723902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BINDT FMC User Group Objectives</a:t>
            </a:r>
          </a:p>
          <a:p>
            <a:pPr algn="l"/>
            <a:endParaRPr lang="en-US" sz="2200" dirty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The objectives for the future include: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Increase the adoption of the CCF with Equipment manufacturers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Encourage more instances of data sharing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Create a MFMC file checker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Revise and agree amendments to MFMC CFF where necessary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/>
              </a:solidFill>
            </a:endParaRPr>
          </a:p>
          <a:p>
            <a:pPr algn="l"/>
            <a:r>
              <a:rPr lang="en-GB" sz="1600" dirty="0" smtClean="0">
                <a:solidFill>
                  <a:schemeClr val="tx1"/>
                </a:solidFill>
              </a:rPr>
              <a:t>Future possible objectives: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Expand file structure to include PWI or VSA data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Standardisation if adoption becomes more accepted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Common file format for Full Waveform data?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Consider storing reconstructed data (TFM)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844" y="51470"/>
            <a:ext cx="1576809" cy="790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38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000" y="216000"/>
            <a:ext cx="6876280" cy="4515990"/>
          </a:xfrm>
        </p:spPr>
        <p:txBody>
          <a:bodyPr>
            <a:normAutofit/>
          </a:bodyPr>
          <a:lstStyle/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Credits and info</a:t>
            </a:r>
          </a:p>
          <a:p>
            <a:pPr algn="l"/>
            <a:endParaRPr lang="en-US" sz="2200" dirty="0">
              <a:solidFill>
                <a:schemeClr val="tx1"/>
              </a:solidFill>
            </a:endParaRPr>
          </a:p>
          <a:p>
            <a:pPr algn="l"/>
            <a:r>
              <a:rPr lang="en-GB" sz="1600" dirty="0" smtClean="0">
                <a:solidFill>
                  <a:schemeClr val="tx1"/>
                </a:solidFill>
              </a:rPr>
              <a:t>The HDF5 File structure Version 2.0.0 – Specification Document was written by Paul Wilcox at Bristol University</a:t>
            </a:r>
          </a:p>
          <a:p>
            <a:pPr algn="l"/>
            <a:r>
              <a:rPr lang="en-GB" sz="1600" dirty="0" smtClean="0">
                <a:solidFill>
                  <a:schemeClr val="tx1"/>
                </a:solidFill>
                <a:hlinkClick r:id="rId3"/>
              </a:rPr>
              <a:t>p.wilcox@bristol.ac.uk</a:t>
            </a:r>
            <a:endParaRPr lang="en-GB" sz="1600" dirty="0" smtClean="0">
              <a:solidFill>
                <a:schemeClr val="tx1"/>
              </a:solidFill>
            </a:endParaRPr>
          </a:p>
          <a:p>
            <a:pPr algn="l"/>
            <a:r>
              <a:rPr lang="en-GB" sz="1600" dirty="0" smtClean="0">
                <a:solidFill>
                  <a:schemeClr val="tx1"/>
                </a:solidFill>
              </a:rPr>
              <a:t>Credits for file conversions to MFMC to date: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Romain </a:t>
            </a:r>
            <a:r>
              <a:rPr lang="en-GB" sz="1600" dirty="0">
                <a:solidFill>
                  <a:schemeClr val="tx1"/>
                </a:solidFill>
              </a:rPr>
              <a:t>Michalec </a:t>
            </a:r>
            <a:r>
              <a:rPr lang="en-GB" sz="1600" dirty="0" smtClean="0">
                <a:solidFill>
                  <a:schemeClr val="tx1"/>
                </a:solidFill>
              </a:rPr>
              <a:t> - Strathclyde University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Robert Sampson – TWI Ltd</a:t>
            </a:r>
          </a:p>
          <a:p>
            <a:pPr algn="l"/>
            <a:endParaRPr lang="en-GB" sz="1600" dirty="0">
              <a:solidFill>
                <a:schemeClr val="tx1"/>
              </a:solidFill>
            </a:endParaRPr>
          </a:p>
          <a:p>
            <a:pPr algn="l"/>
            <a:r>
              <a:rPr lang="en-GB" sz="1600" dirty="0" smtClean="0">
                <a:solidFill>
                  <a:schemeClr val="tx1"/>
                </a:solidFill>
              </a:rPr>
              <a:t>More information about the FMC user group can be found on the BINDT Website (needs updating!):</a:t>
            </a:r>
          </a:p>
          <a:p>
            <a:pPr algn="l"/>
            <a:r>
              <a:rPr lang="en-GB" sz="1600" dirty="0">
                <a:solidFill>
                  <a:schemeClr val="tx1"/>
                </a:solidFill>
                <a:hlinkClick r:id="rId4"/>
              </a:rPr>
              <a:t>https://www.bindt.org/branches-and-committees/User-Groups/full-matrix-capture-fmc-user-group</a:t>
            </a:r>
            <a:r>
              <a:rPr lang="en-GB" sz="1600" dirty="0" smtClean="0">
                <a:solidFill>
                  <a:schemeClr val="tx1"/>
                </a:solidFill>
                <a:hlinkClick r:id="rId4"/>
              </a:rPr>
              <a:t>/</a:t>
            </a:r>
            <a:endParaRPr lang="en-GB" sz="1600" dirty="0" smtClean="0">
              <a:solidFill>
                <a:schemeClr val="tx1"/>
              </a:solidFill>
            </a:endParaRPr>
          </a:p>
          <a:p>
            <a:pPr algn="l"/>
            <a:endParaRPr lang="en-GB" sz="1600" dirty="0">
              <a:solidFill>
                <a:schemeClr val="tx1"/>
              </a:solidFill>
            </a:endParaRPr>
          </a:p>
          <a:p>
            <a:pPr algn="l"/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844" y="51470"/>
            <a:ext cx="1576809" cy="790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82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936080"/>
            <a:ext cx="8640960" cy="1832570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File </a:t>
            </a:r>
            <a:r>
              <a:rPr lang="en-GB" sz="1600" dirty="0">
                <a:solidFill>
                  <a:schemeClr val="tx1"/>
                </a:solidFill>
              </a:rPr>
              <a:t>Formats should be chosen to ensure sharing, long-term access and preservation of your data.  Choose open standards and formats that are easy to reuse.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Best practice for file format selection include: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</a:rPr>
              <a:t>non-proprietary</a:t>
            </a:r>
            <a:endParaRPr lang="en-GB" sz="1200" dirty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unencrypted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uncompressed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open, documented standard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commonly used by your research community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use common character encodings – ASCII, Unicode, UTF-8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Original raw </a:t>
            </a:r>
            <a:r>
              <a:rPr lang="en-GB" sz="1600" dirty="0">
                <a:solidFill>
                  <a:schemeClr val="tx1"/>
                </a:solidFill>
              </a:rPr>
              <a:t>data </a:t>
            </a:r>
            <a:r>
              <a:rPr lang="en-GB" sz="1600" dirty="0" smtClean="0">
                <a:solidFill>
                  <a:schemeClr val="tx1"/>
                </a:solidFill>
              </a:rPr>
              <a:t>should be unedited and retained in its native formats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Document </a:t>
            </a:r>
            <a:r>
              <a:rPr lang="en-GB" sz="1600" dirty="0">
                <a:solidFill>
                  <a:schemeClr val="tx1"/>
                </a:solidFill>
              </a:rPr>
              <a:t>the tools, instruments, or software used in its creation. </a:t>
            </a:r>
            <a:endParaRPr lang="en-GB" sz="16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844" y="51470"/>
            <a:ext cx="1576809" cy="790892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216000" y="216000"/>
            <a:ext cx="554412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200" dirty="0">
                <a:solidFill>
                  <a:schemeClr val="tx1"/>
                </a:solidFill>
              </a:rPr>
              <a:t>What are the issues around file formats?</a:t>
            </a:r>
          </a:p>
        </p:txBody>
      </p:sp>
    </p:spTree>
    <p:extLst>
      <p:ext uri="{BB962C8B-B14F-4D97-AF65-F5344CB8AC3E}">
        <p14:creationId xmlns:p14="http://schemas.microsoft.com/office/powerpoint/2010/main" val="400175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936080"/>
            <a:ext cx="3672408" cy="3579886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Allows sharing of data and compatibility between file </a:t>
            </a:r>
            <a:r>
              <a:rPr lang="en-GB" sz="1600" dirty="0" smtClean="0">
                <a:solidFill>
                  <a:schemeClr val="tx1"/>
                </a:solidFill>
              </a:rPr>
              <a:t>formats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This </a:t>
            </a:r>
            <a:r>
              <a:rPr lang="en-GB" sz="1600" dirty="0" smtClean="0">
                <a:solidFill>
                  <a:schemeClr val="tx1"/>
                </a:solidFill>
              </a:rPr>
              <a:t>is a key enabler for Industry 4.0 initiatives, </a:t>
            </a:r>
            <a:r>
              <a:rPr lang="en-GB" sz="1600" dirty="0" smtClean="0">
                <a:solidFill>
                  <a:schemeClr val="tx1"/>
                </a:solidFill>
              </a:rPr>
              <a:t>which can include: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Assisted Defect Recognition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I</a:t>
            </a:r>
            <a:r>
              <a:rPr lang="en-GB" sz="1400" dirty="0" smtClean="0">
                <a:solidFill>
                  <a:schemeClr val="tx1"/>
                </a:solidFill>
              </a:rPr>
              <a:t>ntegrating </a:t>
            </a:r>
            <a:r>
              <a:rPr lang="en-GB" sz="1400" dirty="0" smtClean="0">
                <a:solidFill>
                  <a:schemeClr val="tx1"/>
                </a:solidFill>
              </a:rPr>
              <a:t>data into factory systems for data </a:t>
            </a:r>
            <a:r>
              <a:rPr lang="en-GB" sz="1400" dirty="0" smtClean="0">
                <a:solidFill>
                  <a:schemeClr val="tx1"/>
                </a:solidFill>
              </a:rPr>
              <a:t>feedback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</a:rPr>
              <a:t>Compatibility between in-service </a:t>
            </a:r>
            <a:r>
              <a:rPr lang="en-GB" sz="1400" dirty="0">
                <a:solidFill>
                  <a:schemeClr val="tx1"/>
                </a:solidFill>
              </a:rPr>
              <a:t>inspection </a:t>
            </a:r>
            <a:r>
              <a:rPr lang="en-GB" sz="1400" dirty="0" smtClean="0">
                <a:solidFill>
                  <a:schemeClr val="tx1"/>
                </a:solidFill>
              </a:rPr>
              <a:t>data and factory inspection data </a:t>
            </a:r>
            <a:endParaRPr lang="en-GB" sz="1400" dirty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1"/>
              </a:solidFill>
            </a:endParaRPr>
          </a:p>
          <a:p>
            <a:pPr algn="l"/>
            <a:endParaRPr lang="en-GB" sz="12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844" y="51470"/>
            <a:ext cx="1576809" cy="790892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216000" y="216000"/>
            <a:ext cx="554412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200" dirty="0" smtClean="0">
                <a:solidFill>
                  <a:schemeClr val="tx1"/>
                </a:solidFill>
              </a:rPr>
              <a:t>Why create a common file format?</a:t>
            </a:r>
            <a:endParaRPr lang="en-GB" sz="2200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203598"/>
            <a:ext cx="4819298" cy="3003798"/>
          </a:xfrm>
          <a:prstGeom prst="rect">
            <a:avLst/>
          </a:prstGeom>
          <a:noFill/>
        </p:spPr>
      </p:pic>
      <p:sp>
        <p:nvSpPr>
          <p:cNvPr id="8" name="Oval 7"/>
          <p:cNvSpPr/>
          <p:nvPr/>
        </p:nvSpPr>
        <p:spPr>
          <a:xfrm>
            <a:off x="7740352" y="2715766"/>
            <a:ext cx="984322" cy="216024"/>
          </a:xfrm>
          <a:prstGeom prst="ellipse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572000" y="2427734"/>
            <a:ext cx="984322" cy="781818"/>
          </a:xfrm>
          <a:prstGeom prst="ellipse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90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000" y="216000"/>
            <a:ext cx="4752528" cy="4213066"/>
          </a:xfrm>
        </p:spPr>
        <p:txBody>
          <a:bodyPr>
            <a:normAutofit/>
          </a:bodyPr>
          <a:lstStyle/>
          <a:p>
            <a:pPr algn="l"/>
            <a:r>
              <a:rPr lang="en-GB" sz="2200" dirty="0" smtClean="0">
                <a:solidFill>
                  <a:schemeClr val="tx1"/>
                </a:solidFill>
              </a:rPr>
              <a:t>Key parameters when saving Ultrasonic data</a:t>
            </a:r>
            <a:endParaRPr lang="en-GB" sz="22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16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Sample rate - The number of samples taken per second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The </a:t>
            </a:r>
            <a:r>
              <a:rPr lang="en-GB" sz="1600" dirty="0">
                <a:solidFill>
                  <a:schemeClr val="tx1"/>
                </a:solidFill>
              </a:rPr>
              <a:t>bit depth -</a:t>
            </a:r>
            <a:r>
              <a:rPr lang="en-GB" sz="1600" dirty="0" smtClean="0">
                <a:solidFill>
                  <a:schemeClr val="tx1"/>
                </a:solidFill>
              </a:rPr>
              <a:t> This determines the amount of data that can be captured for each sample, for example: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8 bit - </a:t>
            </a:r>
            <a:r>
              <a:rPr lang="en-GB" sz="1400" dirty="0" smtClean="0">
                <a:solidFill>
                  <a:schemeClr val="tx1"/>
                </a:solidFill>
              </a:rPr>
              <a:t>256 </a:t>
            </a:r>
            <a:r>
              <a:rPr lang="en-GB" sz="1400" dirty="0">
                <a:solidFill>
                  <a:schemeClr val="tx1"/>
                </a:solidFill>
              </a:rPr>
              <a:t>values</a:t>
            </a:r>
            <a:endParaRPr lang="en-GB" sz="14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</a:rPr>
              <a:t>16 bit </a:t>
            </a:r>
            <a:r>
              <a:rPr lang="en-GB" sz="1400" dirty="0">
                <a:solidFill>
                  <a:schemeClr val="tx1"/>
                </a:solidFill>
              </a:rPr>
              <a:t>- </a:t>
            </a:r>
            <a:r>
              <a:rPr lang="en-GB" sz="1400" dirty="0" smtClean="0">
                <a:solidFill>
                  <a:schemeClr val="tx1"/>
                </a:solidFill>
              </a:rPr>
              <a:t>65536 values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32 bit - </a:t>
            </a:r>
            <a:r>
              <a:rPr lang="en-GB" sz="1400" dirty="0" smtClean="0">
                <a:solidFill>
                  <a:schemeClr val="tx1"/>
                </a:solidFill>
              </a:rPr>
              <a:t>4,294,967,296 values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When saving data, we can use common data types to describe this information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844" y="51470"/>
            <a:ext cx="1576809" cy="79089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0072" y="1203598"/>
            <a:ext cx="3711754" cy="2101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68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000" y="216000"/>
            <a:ext cx="4104456" cy="468650"/>
          </a:xfrm>
        </p:spPr>
        <p:txBody>
          <a:bodyPr>
            <a:normAutofit/>
          </a:bodyPr>
          <a:lstStyle/>
          <a:p>
            <a:pPr algn="l"/>
            <a:r>
              <a:rPr lang="en-GB" sz="2200" dirty="0" smtClean="0">
                <a:solidFill>
                  <a:schemeClr val="tx1"/>
                </a:solidFill>
              </a:rPr>
              <a:t>Common </a:t>
            </a:r>
            <a:r>
              <a:rPr lang="en-GB" sz="2200" dirty="0">
                <a:solidFill>
                  <a:schemeClr val="tx1"/>
                </a:solidFill>
              </a:rPr>
              <a:t>data </a:t>
            </a:r>
            <a:r>
              <a:rPr lang="en-GB" sz="2200" dirty="0" smtClean="0">
                <a:solidFill>
                  <a:schemeClr val="tx1"/>
                </a:solidFill>
              </a:rPr>
              <a:t>types</a:t>
            </a:r>
            <a:endParaRPr lang="en-GB" sz="22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844" y="51470"/>
            <a:ext cx="1576809" cy="7908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148064" y="1464316"/>
            <a:ext cx="3508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These data types can either be signed or unsigned. For example: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141797"/>
              </p:ext>
            </p:extLst>
          </p:nvPr>
        </p:nvGraphicFramePr>
        <p:xfrm>
          <a:off x="746742" y="710803"/>
          <a:ext cx="3695700" cy="364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Worksheet" r:id="rId5" imgW="3695877" imgH="3642234" progId="Excel.Sheet.12">
                  <p:embed/>
                </p:oleObj>
              </mc:Choice>
              <mc:Fallback>
                <p:oleObj name="Worksheet" r:id="rId5" imgW="3695877" imgH="364223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46742" y="710803"/>
                        <a:ext cx="3695700" cy="3641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ight Brace 7"/>
          <p:cNvSpPr/>
          <p:nvPr/>
        </p:nvSpPr>
        <p:spPr>
          <a:xfrm>
            <a:off x="4579228" y="1113661"/>
            <a:ext cx="288032" cy="1224553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01248"/>
              </p:ext>
            </p:extLst>
          </p:nvPr>
        </p:nvGraphicFramePr>
        <p:xfrm>
          <a:off x="5580111" y="2787774"/>
          <a:ext cx="3429417" cy="12155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185">
                  <a:extLst>
                    <a:ext uri="{9D8B030D-6E8A-4147-A177-3AD203B41FA5}">
                      <a16:colId xmlns:a16="http://schemas.microsoft.com/office/drawing/2014/main" val="4088474459"/>
                    </a:ext>
                  </a:extLst>
                </a:gridCol>
                <a:gridCol w="1905232">
                  <a:extLst>
                    <a:ext uri="{9D8B030D-6E8A-4147-A177-3AD203B41FA5}">
                      <a16:colId xmlns:a16="http://schemas.microsoft.com/office/drawing/2014/main" val="2771545489"/>
                    </a:ext>
                  </a:extLst>
                </a:gridCol>
              </a:tblGrid>
              <a:tr h="3620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range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762948"/>
                  </a:ext>
                </a:extLst>
              </a:tr>
              <a:tr h="3296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Signed short </a:t>
                      </a:r>
                      <a:r>
                        <a:rPr kumimoji="0" lang="en-GB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int</a:t>
                      </a:r>
                      <a:endParaRPr kumimoji="0" lang="en-GB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From −32,767 to +32,767 range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647936"/>
                  </a:ext>
                </a:extLst>
              </a:tr>
              <a:tr h="388378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Unsigned short </a:t>
                      </a:r>
                      <a:r>
                        <a:rPr lang="en-GB" sz="11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From 0</a:t>
                      </a:r>
                      <a:r>
                        <a:rPr lang="en-GB" sz="1100" baseline="0" dirty="0" smtClean="0"/>
                        <a:t> to</a:t>
                      </a:r>
                      <a:r>
                        <a:rPr lang="en-GB" sz="1100" dirty="0" smtClean="0"/>
                        <a:t> 65,535 range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986827"/>
                  </a:ext>
                </a:extLst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7236296" y="2355726"/>
            <a:ext cx="0" cy="342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3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000" y="216000"/>
            <a:ext cx="3419896" cy="4927500"/>
          </a:xfrm>
        </p:spPr>
        <p:txBody>
          <a:bodyPr>
            <a:normAutofit/>
          </a:bodyPr>
          <a:lstStyle/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Data Structures</a:t>
            </a:r>
            <a:endParaRPr lang="en-US" sz="22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Here are two examples of data structures from UT software: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1</a:t>
            </a:r>
            <a:r>
              <a:rPr lang="en-GB" sz="1600" baseline="30000" dirty="0" smtClean="0">
                <a:solidFill>
                  <a:schemeClr val="tx1"/>
                </a:solidFill>
              </a:rPr>
              <a:t>st</a:t>
            </a:r>
            <a:r>
              <a:rPr lang="en-GB" sz="1600" dirty="0" smtClean="0">
                <a:solidFill>
                  <a:schemeClr val="tx1"/>
                </a:solidFill>
              </a:rPr>
              <a:t> data structure example is used for FMC &amp; TFM data and reporting information – it has a very flat structure in this respect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The 2</a:t>
            </a:r>
            <a:r>
              <a:rPr lang="en-GB" sz="1600" baseline="30000" dirty="0" smtClean="0">
                <a:solidFill>
                  <a:schemeClr val="tx1"/>
                </a:solidFill>
              </a:rPr>
              <a:t>nd</a:t>
            </a:r>
            <a:r>
              <a:rPr lang="en-GB" sz="1600" dirty="0" smtClean="0">
                <a:solidFill>
                  <a:schemeClr val="tx1"/>
                </a:solidFill>
              </a:rPr>
              <a:t> data structure example is much more explicit in is structure,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It is also structured differently, meta data is stored at a different level outside this structure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6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Considering the differences in </a:t>
            </a:r>
            <a:r>
              <a:rPr lang="en-GB" sz="1600" dirty="0" smtClean="0">
                <a:solidFill>
                  <a:schemeClr val="tx1"/>
                </a:solidFill>
              </a:rPr>
              <a:t>data structure</a:t>
            </a:r>
            <a:r>
              <a:rPr lang="en-GB" sz="1600" dirty="0">
                <a:solidFill>
                  <a:schemeClr val="tx1"/>
                </a:solidFill>
              </a:rPr>
              <a:t>, we have to also consider the difference in data types that may be </a:t>
            </a:r>
            <a:r>
              <a:rPr lang="en-GB" sz="1600" dirty="0" smtClean="0">
                <a:solidFill>
                  <a:schemeClr val="tx1"/>
                </a:solidFill>
              </a:rPr>
              <a:t>used too</a:t>
            </a:r>
            <a:endParaRPr lang="en-GB" sz="16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844" y="51470"/>
            <a:ext cx="1576809" cy="79089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646" y="1710541"/>
            <a:ext cx="2414796" cy="1601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357" y="1491630"/>
            <a:ext cx="2890296" cy="338214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760646" y="1013107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Data structure example 1</a:t>
            </a:r>
            <a:endParaRPr lang="en-GB" sz="1400" b="1" dirty="0"/>
          </a:p>
        </p:txBody>
      </p:sp>
      <p:sp>
        <p:nvSpPr>
          <p:cNvPr id="10" name="Rectangle 9"/>
          <p:cNvSpPr/>
          <p:nvPr/>
        </p:nvSpPr>
        <p:spPr>
          <a:xfrm>
            <a:off x="6489255" y="1013107"/>
            <a:ext cx="20551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/>
              <a:t>Data structure example </a:t>
            </a:r>
            <a:r>
              <a:rPr lang="en-GB" sz="1400" b="1" dirty="0" smtClean="0"/>
              <a:t>2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222329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000" y="216000"/>
            <a:ext cx="8748488" cy="2617534"/>
          </a:xfrm>
        </p:spPr>
        <p:txBody>
          <a:bodyPr>
            <a:normAutofit/>
          </a:bodyPr>
          <a:lstStyle/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The HDF5 file format</a:t>
            </a:r>
            <a:endParaRPr lang="en-US" sz="22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Hierarchical Data </a:t>
            </a:r>
            <a:r>
              <a:rPr lang="en-US" sz="1600" dirty="0" smtClean="0">
                <a:solidFill>
                  <a:schemeClr val="tx1"/>
                </a:solidFill>
              </a:rPr>
              <a:t>Format (HDF5) file format has been chosen to create a common file format for Full Matrix Capture Data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It </a:t>
            </a:r>
            <a:r>
              <a:rPr lang="en-GB" sz="1600" dirty="0">
                <a:solidFill>
                  <a:schemeClr val="tx1"/>
                </a:solidFill>
              </a:rPr>
              <a:t>was shown that a </a:t>
            </a:r>
            <a:r>
              <a:rPr lang="en-GB" sz="1600" dirty="0" smtClean="0">
                <a:solidFill>
                  <a:schemeClr val="tx1"/>
                </a:solidFill>
              </a:rPr>
              <a:t>new FMC common file </a:t>
            </a:r>
            <a:r>
              <a:rPr lang="en-GB" sz="1600" dirty="0">
                <a:solidFill>
                  <a:schemeClr val="tx1"/>
                </a:solidFill>
              </a:rPr>
              <a:t>format based upon HDF5, offered the best balance between functionality, ease of adoption and development time.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HDF5 has its own API, complete with a library, and an abstract data </a:t>
            </a:r>
            <a:r>
              <a:rPr lang="en-US" sz="1600" dirty="0">
                <a:solidFill>
                  <a:schemeClr val="tx1"/>
                </a:solidFill>
              </a:rPr>
              <a:t>storage </a:t>
            </a:r>
            <a:r>
              <a:rPr lang="en-US" sz="1600" dirty="0" smtClean="0">
                <a:solidFill>
                  <a:schemeClr val="tx1"/>
                </a:solidFill>
              </a:rPr>
              <a:t>model (</a:t>
            </a:r>
            <a:r>
              <a:rPr lang="en-US" sz="1600" dirty="0">
                <a:solidFill>
                  <a:schemeClr val="tx1"/>
                </a:solidFill>
              </a:rPr>
              <a:t>below </a:t>
            </a:r>
            <a:r>
              <a:rPr lang="en-US" sz="1600" dirty="0" smtClean="0">
                <a:solidFill>
                  <a:schemeClr val="tx1"/>
                </a:solidFill>
              </a:rPr>
              <a:t>left)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844" y="51470"/>
            <a:ext cx="1576809" cy="79089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832" y="2597403"/>
            <a:ext cx="4153552" cy="194421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60032" y="4299942"/>
            <a:ext cx="3960440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HDF5 File</a:t>
            </a:r>
          </a:p>
          <a:p>
            <a:pPr algn="ctr"/>
            <a:r>
              <a:rPr lang="en-GB" sz="1050" dirty="0" smtClean="0"/>
              <a:t>Groups Datasets</a:t>
            </a:r>
            <a:endParaRPr lang="en-GB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4860376" y="3939902"/>
            <a:ext cx="3960440" cy="25391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Low level HDF5 Functions</a:t>
            </a:r>
            <a:endParaRPr lang="en-GB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4860032" y="3422447"/>
            <a:ext cx="3960440" cy="41549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HDF5 API</a:t>
            </a:r>
          </a:p>
          <a:p>
            <a:pPr algn="ctr"/>
            <a:r>
              <a:rPr lang="en-GB" sz="1050" dirty="0" smtClean="0"/>
              <a:t>Read / Write library, compression Library</a:t>
            </a:r>
            <a:endParaRPr lang="en-GB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4860032" y="2380069"/>
            <a:ext cx="2016224" cy="25391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User Software</a:t>
            </a:r>
            <a:endParaRPr lang="en-GB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4860032" y="2845298"/>
            <a:ext cx="2016224" cy="41549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err="1" smtClean="0"/>
              <a:t>UoB</a:t>
            </a:r>
            <a:r>
              <a:rPr lang="en-GB" sz="1050" dirty="0" smtClean="0"/>
              <a:t> MFMC common File Format library</a:t>
            </a:r>
            <a:endParaRPr lang="en-GB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7020272" y="2307789"/>
            <a:ext cx="1720907" cy="25391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Open source HDF5 Viewer</a:t>
            </a:r>
            <a:endParaRPr lang="en-GB" sz="1050" dirty="0"/>
          </a:p>
        </p:txBody>
      </p:sp>
      <p:cxnSp>
        <p:nvCxnSpPr>
          <p:cNvPr id="15" name="Straight Arrow Connector 14"/>
          <p:cNvCxnSpPr>
            <a:stCxn id="11" idx="2"/>
            <a:endCxn id="12" idx="0"/>
          </p:cNvCxnSpPr>
          <p:nvPr/>
        </p:nvCxnSpPr>
        <p:spPr>
          <a:xfrm>
            <a:off x="5868144" y="2633985"/>
            <a:ext cx="0" cy="211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2"/>
          </p:cNvCxnSpPr>
          <p:nvPr/>
        </p:nvCxnSpPr>
        <p:spPr>
          <a:xfrm>
            <a:off x="5868144" y="3260796"/>
            <a:ext cx="0" cy="161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Elbow Connector 18"/>
          <p:cNvCxnSpPr/>
          <p:nvPr/>
        </p:nvCxnSpPr>
        <p:spPr>
          <a:xfrm>
            <a:off x="5868144" y="2729006"/>
            <a:ext cx="2088232" cy="682806"/>
          </a:xfrm>
          <a:prstGeom prst="bentConnector3">
            <a:avLst>
              <a:gd name="adj1" fmla="val 9965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8172400" y="2561705"/>
            <a:ext cx="0" cy="8501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748480" y="2769989"/>
            <a:ext cx="2320385" cy="58700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4748480" y="2759544"/>
            <a:ext cx="2271792" cy="552257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860032" y="4798389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100" b="1" dirty="0"/>
              <a:t>Routes to Read / Write MFMC Common Files Using the HDF5 API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187624" y="4600024"/>
            <a:ext cx="224612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b="1" dirty="0"/>
              <a:t>HDF5 models and implementations</a:t>
            </a:r>
          </a:p>
        </p:txBody>
      </p:sp>
    </p:spTree>
    <p:extLst>
      <p:ext uri="{BB962C8B-B14F-4D97-AF65-F5344CB8AC3E}">
        <p14:creationId xmlns:p14="http://schemas.microsoft.com/office/powerpoint/2010/main" val="2403463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000" y="216000"/>
            <a:ext cx="7200800" cy="2283742"/>
          </a:xfrm>
        </p:spPr>
        <p:txBody>
          <a:bodyPr>
            <a:normAutofit/>
          </a:bodyPr>
          <a:lstStyle/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Proposed Common File </a:t>
            </a:r>
            <a:r>
              <a:rPr lang="en-US" sz="2200" dirty="0">
                <a:solidFill>
                  <a:schemeClr val="tx1"/>
                </a:solidFill>
              </a:rPr>
              <a:t>F</a:t>
            </a:r>
            <a:r>
              <a:rPr lang="en-US" sz="2200" dirty="0" smtClean="0">
                <a:solidFill>
                  <a:schemeClr val="tx1"/>
                </a:solidFill>
              </a:rPr>
              <a:t>ormat (CFF) structure</a:t>
            </a:r>
            <a:endParaRPr lang="en-US" sz="22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Bristol University have developed a specification for a “Multi-frame Full Matrix Capture” (MFMC) Common File Format based on the HDF5 file format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THE HDF5 file format allows </a:t>
            </a:r>
            <a:r>
              <a:rPr lang="en-GB" sz="1600" dirty="0">
                <a:solidFill>
                  <a:schemeClr val="tx1"/>
                </a:solidFill>
              </a:rPr>
              <a:t>the user to define a hierarchical data </a:t>
            </a:r>
            <a:r>
              <a:rPr lang="en-GB" sz="1600" dirty="0" smtClean="0">
                <a:solidFill>
                  <a:schemeClr val="tx1"/>
                </a:solidFill>
              </a:rPr>
              <a:t>structure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Bristol University have defined a data structure for MFMC CFF data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844" y="51470"/>
            <a:ext cx="1576809" cy="79089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2" y="2355726"/>
            <a:ext cx="4622416" cy="16790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416" y="2211710"/>
            <a:ext cx="4131698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82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000" y="216000"/>
            <a:ext cx="7884392" cy="343587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Where are we today?</a:t>
            </a:r>
            <a:endParaRPr lang="en-US" sz="22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TWI have funded a small internal project to write some code to read/write from their FMC/TFM software to the MFMC file format.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</a:rPr>
              <a:t>The seem to have achieved this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</a:rPr>
              <a:t>They identified several parameters they would like to see, such as wedge parameters, VSA/PWI parameters – this is broadly reflected by the weld inspections the do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</a:rPr>
              <a:t>These additional parameters are under consideration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Strathclyde have done some initial work on the creating code to write from their FSTRM software to the MFMC file format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</a:rPr>
              <a:t>Have partially done the coding – completed code for UT data probe location and any associated meta data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</a:rPr>
              <a:t>Need to complete MFMC sequence groups and law groups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</a:rPr>
              <a:t>Have been scripting in </a:t>
            </a:r>
            <a:r>
              <a:rPr lang="en-GB" sz="1200" dirty="0" err="1" smtClean="0">
                <a:solidFill>
                  <a:schemeClr val="tx1"/>
                </a:solidFill>
              </a:rPr>
              <a:t>Matlab</a:t>
            </a:r>
            <a:r>
              <a:rPr lang="en-GB" sz="1200" dirty="0" smtClean="0">
                <a:solidFill>
                  <a:schemeClr val="tx1"/>
                </a:solidFill>
              </a:rPr>
              <a:t> so far – long term plan to implement in C or C++ with Python and </a:t>
            </a:r>
            <a:r>
              <a:rPr lang="en-GB" sz="1200" dirty="0" err="1" smtClean="0">
                <a:solidFill>
                  <a:schemeClr val="tx1"/>
                </a:solidFill>
              </a:rPr>
              <a:t>Labview</a:t>
            </a:r>
            <a:r>
              <a:rPr lang="en-GB" sz="1200" dirty="0" smtClean="0">
                <a:solidFill>
                  <a:schemeClr val="tx1"/>
                </a:solidFill>
              </a:rPr>
              <a:t> bindings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There has been some talk about Strathclyde sending TWI some data via the Common File Format, once Strathclyde has completed their study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844" y="51470"/>
            <a:ext cx="1576809" cy="790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06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2698</TotalTime>
  <Words>846</Words>
  <Application>Microsoft Office PowerPoint</Application>
  <PresentationFormat>On-screen Show (16:9)</PresentationFormat>
  <Paragraphs>114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Office Theme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GKN Aerospace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FMC User group meeting</dc:title>
  <dc:creator>Bertenshaw, Tom</dc:creator>
  <cp:lastModifiedBy>Bertenshaw, Tom</cp:lastModifiedBy>
  <cp:revision>105</cp:revision>
  <dcterms:created xsi:type="dcterms:W3CDTF">2018-05-04T07:05:18Z</dcterms:created>
  <dcterms:modified xsi:type="dcterms:W3CDTF">2020-02-19T21:17:42Z</dcterms:modified>
</cp:coreProperties>
</file>